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0" r:id="rId11"/>
    <p:sldId id="266" r:id="rId12"/>
    <p:sldId id="271" r:id="rId13"/>
    <p:sldId id="268" r:id="rId14"/>
    <p:sldId id="27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53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9B63-96EB-4FCD-8E72-5491E7641DD7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1CD3E-CCBE-4D8E-9969-56928F6C8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384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9B63-96EB-4FCD-8E72-5491E7641DD7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1CD3E-CCBE-4D8E-9969-56928F6C8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67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9B63-96EB-4FCD-8E72-5491E7641DD7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1CD3E-CCBE-4D8E-9969-56928F6C8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857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9B63-96EB-4FCD-8E72-5491E7641DD7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1CD3E-CCBE-4D8E-9969-56928F6C8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310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9B63-96EB-4FCD-8E72-5491E7641DD7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1CD3E-CCBE-4D8E-9969-56928F6C8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466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9B63-96EB-4FCD-8E72-5491E7641DD7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1CD3E-CCBE-4D8E-9969-56928F6C8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18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9B63-96EB-4FCD-8E72-5491E7641DD7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1CD3E-CCBE-4D8E-9969-56928F6C8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9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9B63-96EB-4FCD-8E72-5491E7641DD7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1CD3E-CCBE-4D8E-9969-56928F6C8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330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9B63-96EB-4FCD-8E72-5491E7641DD7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1CD3E-CCBE-4D8E-9969-56928F6C8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370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9B63-96EB-4FCD-8E72-5491E7641DD7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1CD3E-CCBE-4D8E-9969-56928F6C8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18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9B63-96EB-4FCD-8E72-5491E7641DD7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1CD3E-CCBE-4D8E-9969-56928F6C8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731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D9B63-96EB-4FCD-8E72-5491E7641DD7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1CD3E-CCBE-4D8E-9969-56928F6C8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10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06049" y="2967335"/>
            <a:ext cx="457990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5400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Periodic Trends</a:t>
            </a:r>
          </a:p>
        </p:txBody>
      </p:sp>
    </p:spTree>
    <p:extLst>
      <p:ext uri="{BB962C8B-B14F-4D97-AF65-F5344CB8AC3E}">
        <p14:creationId xmlns:p14="http://schemas.microsoft.com/office/powerpoint/2010/main" val="1544977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 Objectives</a:t>
            </a:r>
          </a:p>
        </p:txBody>
      </p:sp>
      <p:sp>
        <p:nvSpPr>
          <p:cNvPr id="6147" name="Content Placeholder 3"/>
          <p:cNvSpPr>
            <a:spLocks noGrp="1"/>
          </p:cNvSpPr>
          <p:nvPr>
            <p:ph sz="half" idx="2"/>
          </p:nvPr>
        </p:nvSpPr>
        <p:spPr>
          <a:xfrm>
            <a:off x="1981199" y="1295400"/>
            <a:ext cx="8847221" cy="5105400"/>
          </a:xfrm>
        </p:spPr>
        <p:txBody>
          <a:bodyPr>
            <a:noAutofit/>
          </a:bodyPr>
          <a:lstStyle/>
          <a:p>
            <a:r>
              <a:rPr lang="en-AU" altLang="en-US" sz="1800" dirty="0">
                <a:solidFill>
                  <a:srgbClr val="00B050"/>
                </a:solidFill>
              </a:rPr>
              <a:t>State that the Periodic Table is arranged in order of increasing atomic number.</a:t>
            </a:r>
          </a:p>
          <a:p>
            <a:r>
              <a:rPr lang="en-AU" altLang="en-US" sz="1800" dirty="0">
                <a:solidFill>
                  <a:srgbClr val="00B050"/>
                </a:solidFill>
              </a:rPr>
              <a:t>Relate the arrangement of elements in the Periodic Table to their electron configuration.</a:t>
            </a:r>
          </a:p>
          <a:p>
            <a:r>
              <a:rPr lang="en-AU" altLang="en-US" sz="1800" dirty="0">
                <a:solidFill>
                  <a:srgbClr val="00B050"/>
                </a:solidFill>
              </a:rPr>
              <a:t>State that the main groups of the Periodic Table represent elements with similar chemical properties and the same number of valence electrons.</a:t>
            </a:r>
          </a:p>
          <a:p>
            <a:r>
              <a:rPr lang="en-AU" altLang="en-US" sz="1800" dirty="0">
                <a:solidFill>
                  <a:srgbClr val="00B050"/>
                </a:solidFill>
              </a:rPr>
              <a:t>State that the periods of the Periodic Table represent the number of occupied electron shells.</a:t>
            </a:r>
          </a:p>
          <a:p>
            <a:r>
              <a:rPr lang="en-AU" altLang="en-US" sz="1800" dirty="0"/>
              <a:t>Locate the position of an element in the Periodic Table from its electron configuration.</a:t>
            </a:r>
          </a:p>
          <a:p>
            <a:r>
              <a:rPr lang="en-AU" altLang="en-US" sz="1800" dirty="0"/>
              <a:t>Given the position on the Periodic Table of a main group element, predict chemical properties.</a:t>
            </a:r>
          </a:p>
          <a:p>
            <a:r>
              <a:rPr lang="en-AU" altLang="en-US" sz="1800" dirty="0">
                <a:solidFill>
                  <a:srgbClr val="00B050"/>
                </a:solidFill>
              </a:rPr>
              <a:t>State the common names for Groups 1, 2, 17 and 18.</a:t>
            </a:r>
          </a:p>
          <a:p>
            <a:r>
              <a:rPr lang="en-AU" altLang="en-US" sz="1800" dirty="0"/>
              <a:t>Write symbolic representations of elements and monatomic ions showing A, Z and charge.</a:t>
            </a:r>
          </a:p>
          <a:p>
            <a:r>
              <a:rPr lang="en-AU" altLang="en-US" sz="1800" dirty="0"/>
              <a:t>State that the electrons in an atom are located in energy levels or shells.</a:t>
            </a:r>
          </a:p>
          <a:p>
            <a:r>
              <a:rPr lang="en-AU" altLang="en-US" sz="1800" dirty="0"/>
              <a:t>Write the electron configuration of the first twenty elements and their monatomic ions (shell only).</a:t>
            </a:r>
          </a:p>
          <a:p>
            <a:r>
              <a:rPr lang="en-AU" altLang="en-US" sz="1800" dirty="0"/>
              <a:t>Explain how positive ions and negative ions are formed by the donation and acceptance of valence electrons.</a:t>
            </a:r>
          </a:p>
          <a:p>
            <a:endParaRPr lang="en-AU" altLang="en-US" sz="1800" dirty="0"/>
          </a:p>
          <a:p>
            <a:endParaRPr lang="en-US" altLang="en-US" sz="4400" dirty="0" smtClean="0"/>
          </a:p>
        </p:txBody>
      </p:sp>
    </p:spTree>
    <p:extLst>
      <p:ext uri="{BB962C8B-B14F-4D97-AF65-F5344CB8AC3E}">
        <p14:creationId xmlns:p14="http://schemas.microsoft.com/office/powerpoint/2010/main" val="283093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838200" y="374269"/>
            <a:ext cx="10515600" cy="1325563"/>
          </a:xfrm>
        </p:spPr>
        <p:txBody>
          <a:bodyPr/>
          <a:lstStyle/>
          <a:p>
            <a:r>
              <a:rPr lang="en-US" altLang="en-US" smtClean="0">
                <a:latin typeface="Comic Sans MS" panose="030F0702030302020204" pitchFamily="66" charset="0"/>
              </a:rPr>
              <a:t>Question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981200"/>
            <a:ext cx="8686800" cy="44958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Comic Sans MS" panose="030F0702030302020204" pitchFamily="66" charset="0"/>
              </a:rPr>
              <a:t>	Locate the period and group from the electron </a:t>
            </a:r>
            <a:r>
              <a:rPr lang="en-US" dirty="0" smtClean="0">
                <a:latin typeface="Comic Sans MS" panose="030F0702030302020204" pitchFamily="66" charset="0"/>
              </a:rPr>
              <a:t>	figuration </a:t>
            </a:r>
            <a:r>
              <a:rPr lang="en-US" dirty="0" smtClean="0">
                <a:latin typeface="Comic Sans MS" panose="030F0702030302020204" pitchFamily="66" charset="0"/>
              </a:rPr>
              <a:t>only…</a:t>
            </a:r>
          </a:p>
          <a:p>
            <a:pPr marL="0" indent="0">
              <a:buNone/>
              <a:defRPr/>
            </a:pPr>
            <a:r>
              <a:rPr lang="en-US" dirty="0" smtClean="0">
                <a:latin typeface="Comic Sans MS" panose="030F0702030302020204" pitchFamily="66" charset="0"/>
              </a:rPr>
              <a:t>2,8,8,1 </a:t>
            </a:r>
            <a:r>
              <a:rPr lang="en-US" dirty="0" smtClean="0">
                <a:latin typeface="Comic Sans MS" panose="030F0702030302020204" pitchFamily="66" charset="0"/>
              </a:rPr>
              <a:t>    	- </a:t>
            </a:r>
            <a:r>
              <a:rPr lang="en-US" dirty="0" smtClean="0">
                <a:latin typeface="Comic Sans MS" panose="030F0702030302020204" pitchFamily="66" charset="0"/>
              </a:rPr>
              <a:t>Element = </a:t>
            </a:r>
          </a:p>
          <a:p>
            <a:pPr marL="0" indent="0">
              <a:buNone/>
              <a:defRPr/>
            </a:pPr>
            <a:r>
              <a:rPr lang="en-US" dirty="0" smtClean="0">
                <a:latin typeface="Comic Sans MS" panose="030F0702030302020204" pitchFamily="66" charset="0"/>
              </a:rPr>
              <a:t>2,0 	</a:t>
            </a:r>
            <a:r>
              <a:rPr lang="en-US" dirty="0" smtClean="0">
                <a:latin typeface="Comic Sans MS" panose="030F0702030302020204" pitchFamily="66" charset="0"/>
              </a:rPr>
              <a:t>	- </a:t>
            </a:r>
            <a:r>
              <a:rPr lang="en-US" dirty="0" smtClean="0">
                <a:latin typeface="Comic Sans MS" panose="030F0702030302020204" pitchFamily="66" charset="0"/>
              </a:rPr>
              <a:t>Element =</a:t>
            </a:r>
          </a:p>
          <a:p>
            <a:pPr marL="0" indent="0">
              <a:buNone/>
              <a:defRPr/>
            </a:pPr>
            <a:r>
              <a:rPr lang="en-US" dirty="0" smtClean="0">
                <a:latin typeface="Comic Sans MS" panose="030F0702030302020204" pitchFamily="66" charset="0"/>
              </a:rPr>
              <a:t>2,8,6	</a:t>
            </a:r>
            <a:r>
              <a:rPr lang="en-US" dirty="0" smtClean="0">
                <a:latin typeface="Comic Sans MS" panose="030F0702030302020204" pitchFamily="66" charset="0"/>
              </a:rPr>
              <a:t>	- </a:t>
            </a:r>
            <a:r>
              <a:rPr lang="en-US" dirty="0" smtClean="0">
                <a:latin typeface="Comic Sans MS" panose="030F0702030302020204" pitchFamily="66" charset="0"/>
              </a:rPr>
              <a:t>Element =</a:t>
            </a:r>
          </a:p>
          <a:p>
            <a:pPr marL="0" indent="0">
              <a:buNone/>
              <a:defRPr/>
            </a:pPr>
            <a:r>
              <a:rPr lang="en-US" dirty="0" smtClean="0">
                <a:latin typeface="Comic Sans MS" panose="030F0702030302020204" pitchFamily="66" charset="0"/>
              </a:rPr>
              <a:t>2,7 </a:t>
            </a:r>
            <a:r>
              <a:rPr lang="en-US" dirty="0" smtClean="0">
                <a:latin typeface="Comic Sans MS" panose="030F0702030302020204" pitchFamily="66" charset="0"/>
              </a:rPr>
              <a:t>	</a:t>
            </a:r>
            <a:r>
              <a:rPr lang="en-US" dirty="0" smtClean="0">
                <a:latin typeface="Comic Sans MS" panose="030F0702030302020204" pitchFamily="66" charset="0"/>
              </a:rPr>
              <a:t>	- </a:t>
            </a:r>
            <a:r>
              <a:rPr lang="en-US" dirty="0" smtClean="0">
                <a:latin typeface="Comic Sans MS" panose="030F0702030302020204" pitchFamily="66" charset="0"/>
              </a:rPr>
              <a:t>Element =   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203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 Objectives</a:t>
            </a:r>
          </a:p>
        </p:txBody>
      </p:sp>
      <p:sp>
        <p:nvSpPr>
          <p:cNvPr id="6147" name="Content Placeholder 3"/>
          <p:cNvSpPr>
            <a:spLocks noGrp="1"/>
          </p:cNvSpPr>
          <p:nvPr>
            <p:ph sz="half" idx="2"/>
          </p:nvPr>
        </p:nvSpPr>
        <p:spPr>
          <a:xfrm>
            <a:off x="1981199" y="1295400"/>
            <a:ext cx="8847221" cy="5105400"/>
          </a:xfrm>
        </p:spPr>
        <p:txBody>
          <a:bodyPr>
            <a:noAutofit/>
          </a:bodyPr>
          <a:lstStyle/>
          <a:p>
            <a:r>
              <a:rPr lang="en-AU" altLang="en-US" sz="1800" dirty="0">
                <a:solidFill>
                  <a:srgbClr val="00B050"/>
                </a:solidFill>
              </a:rPr>
              <a:t>State that the Periodic Table is arranged in order of increasing atomic number.</a:t>
            </a:r>
          </a:p>
          <a:p>
            <a:r>
              <a:rPr lang="en-AU" altLang="en-US" sz="1800" dirty="0">
                <a:solidFill>
                  <a:srgbClr val="00B050"/>
                </a:solidFill>
              </a:rPr>
              <a:t>Relate the arrangement of elements in the Periodic Table to their electron configuration.</a:t>
            </a:r>
          </a:p>
          <a:p>
            <a:r>
              <a:rPr lang="en-AU" altLang="en-US" sz="1800" dirty="0">
                <a:solidFill>
                  <a:srgbClr val="00B050"/>
                </a:solidFill>
              </a:rPr>
              <a:t>State that the main groups of the Periodic Table represent elements with similar chemical properties and the same number of valence electrons.</a:t>
            </a:r>
          </a:p>
          <a:p>
            <a:r>
              <a:rPr lang="en-AU" altLang="en-US" sz="1800" dirty="0">
                <a:solidFill>
                  <a:srgbClr val="00B050"/>
                </a:solidFill>
              </a:rPr>
              <a:t>State that the periods of the Periodic Table represent the number of occupied electron shells.</a:t>
            </a:r>
          </a:p>
          <a:p>
            <a:r>
              <a:rPr lang="en-AU" altLang="en-US" sz="1800" dirty="0">
                <a:solidFill>
                  <a:srgbClr val="00B050"/>
                </a:solidFill>
              </a:rPr>
              <a:t>Locate the position of an element in the Periodic Table from its electron configuration.</a:t>
            </a:r>
          </a:p>
          <a:p>
            <a:r>
              <a:rPr lang="en-AU" altLang="en-US" sz="1800" dirty="0"/>
              <a:t>Given the position on the Periodic Table of a main group element, predict chemical properties.</a:t>
            </a:r>
          </a:p>
          <a:p>
            <a:r>
              <a:rPr lang="en-AU" altLang="en-US" sz="1800" dirty="0">
                <a:solidFill>
                  <a:srgbClr val="00B050"/>
                </a:solidFill>
              </a:rPr>
              <a:t>State the common names for Groups 1, 2, 17 and 18.</a:t>
            </a:r>
          </a:p>
          <a:p>
            <a:r>
              <a:rPr lang="en-AU" altLang="en-US" sz="1800" dirty="0"/>
              <a:t>Write symbolic representations of elements and monatomic ions showing A, Z and charge.</a:t>
            </a:r>
          </a:p>
          <a:p>
            <a:r>
              <a:rPr lang="en-AU" altLang="en-US" sz="1800" dirty="0"/>
              <a:t>State that the electrons in an atom are located in energy levels or shells.</a:t>
            </a:r>
          </a:p>
          <a:p>
            <a:r>
              <a:rPr lang="en-AU" altLang="en-US" sz="1800" dirty="0"/>
              <a:t>Write the electron configuration of the first twenty elements and their monatomic ions (shell only).</a:t>
            </a:r>
          </a:p>
          <a:p>
            <a:r>
              <a:rPr lang="en-AU" altLang="en-US" sz="1800" dirty="0"/>
              <a:t>Explain how positive ions and negative ions are formed by the donation and acceptance of valence electrons.</a:t>
            </a:r>
          </a:p>
          <a:p>
            <a:endParaRPr lang="en-AU" altLang="en-US" sz="1800" dirty="0"/>
          </a:p>
          <a:p>
            <a:endParaRPr lang="en-US" altLang="en-US" sz="4400" dirty="0" smtClean="0"/>
          </a:p>
        </p:txBody>
      </p:sp>
    </p:spTree>
    <p:extLst>
      <p:ext uri="{BB962C8B-B14F-4D97-AF65-F5344CB8AC3E}">
        <p14:creationId xmlns:p14="http://schemas.microsoft.com/office/powerpoint/2010/main" val="2454531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6043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Electron Arrangement Recap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41667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mic Sans MS" panose="030F0702030302020204" pitchFamily="66" charset="0"/>
              </a:rPr>
              <a:t>Complete the following worksheet.</a:t>
            </a:r>
          </a:p>
          <a:p>
            <a:pPr marL="0" indent="0">
              <a:buNone/>
            </a:pPr>
            <a:endParaRPr lang="en-US" sz="24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Comic Sans MS" panose="030F0702030302020204" pitchFamily="66" charset="0"/>
              </a:rPr>
              <a:t>It will highlight the terms:</a:t>
            </a:r>
          </a:p>
          <a:p>
            <a:pPr marL="0" indent="0">
              <a:buNone/>
            </a:pPr>
            <a:endParaRPr lang="en-US" sz="24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Comic Sans MS" panose="030F0702030302020204" pitchFamily="66" charset="0"/>
              </a:rPr>
              <a:t>Energy Level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 panose="030F0702030302020204" pitchFamily="66" charset="0"/>
              </a:rPr>
              <a:t>Isoelectronic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 panose="030F0702030302020204" pitchFamily="66" charset="0"/>
              </a:rPr>
              <a:t>Species</a:t>
            </a:r>
          </a:p>
          <a:p>
            <a:pPr marL="0" indent="0">
              <a:buNone/>
            </a:pPr>
            <a:endParaRPr lang="en-US" sz="24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Comic Sans MS" panose="030F0702030302020204" pitchFamily="66" charset="0"/>
              </a:rPr>
              <a:t>Make sure you define them before you finish.</a:t>
            </a:r>
          </a:p>
          <a:p>
            <a:pPr marL="0" indent="0">
              <a:buNone/>
            </a:pPr>
            <a:endParaRPr lang="en-US" sz="2400" dirty="0">
              <a:latin typeface="Comic Sans MS" panose="030F0702030302020204" pitchFamily="66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4481218"/>
              </p:ext>
            </p:extLst>
          </p:nvPr>
        </p:nvGraphicFramePr>
        <p:xfrm>
          <a:off x="7622256" y="758825"/>
          <a:ext cx="3876675" cy="541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3" imgW="6966195" imgH="9737574" progId="Word.Document.8">
                  <p:embed/>
                </p:oleObj>
              </mc:Choice>
              <mc:Fallback>
                <p:oleObj name="Document" r:id="rId3" imgW="6966195" imgH="9737574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2256" y="758825"/>
                        <a:ext cx="3876675" cy="5418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26885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 Objectives</a:t>
            </a:r>
          </a:p>
        </p:txBody>
      </p:sp>
      <p:sp>
        <p:nvSpPr>
          <p:cNvPr id="6147" name="Content Placeholder 3"/>
          <p:cNvSpPr>
            <a:spLocks noGrp="1"/>
          </p:cNvSpPr>
          <p:nvPr>
            <p:ph sz="half" idx="2"/>
          </p:nvPr>
        </p:nvSpPr>
        <p:spPr>
          <a:xfrm>
            <a:off x="1981199" y="1295400"/>
            <a:ext cx="8847221" cy="5105400"/>
          </a:xfrm>
        </p:spPr>
        <p:txBody>
          <a:bodyPr>
            <a:noAutofit/>
          </a:bodyPr>
          <a:lstStyle/>
          <a:p>
            <a:r>
              <a:rPr lang="en-AU" altLang="en-US" sz="1800" dirty="0">
                <a:solidFill>
                  <a:srgbClr val="00B050"/>
                </a:solidFill>
              </a:rPr>
              <a:t>State that the Periodic Table is arranged in order of increasing atomic number.</a:t>
            </a:r>
          </a:p>
          <a:p>
            <a:r>
              <a:rPr lang="en-AU" altLang="en-US" sz="1800" dirty="0">
                <a:solidFill>
                  <a:srgbClr val="00B050"/>
                </a:solidFill>
              </a:rPr>
              <a:t>Relate the arrangement of elements in the Periodic Table to their electron configuration.</a:t>
            </a:r>
          </a:p>
          <a:p>
            <a:r>
              <a:rPr lang="en-AU" altLang="en-US" sz="1800" dirty="0">
                <a:solidFill>
                  <a:srgbClr val="00B050"/>
                </a:solidFill>
              </a:rPr>
              <a:t>State that the main groups of the Periodic Table represent elements with similar chemical properties and the same number of valence electrons.</a:t>
            </a:r>
          </a:p>
          <a:p>
            <a:r>
              <a:rPr lang="en-AU" altLang="en-US" sz="1800" dirty="0">
                <a:solidFill>
                  <a:srgbClr val="00B050"/>
                </a:solidFill>
              </a:rPr>
              <a:t>State that the periods of the Periodic Table represent the number of occupied electron shells.</a:t>
            </a:r>
          </a:p>
          <a:p>
            <a:r>
              <a:rPr lang="en-AU" altLang="en-US" sz="1800" dirty="0">
                <a:solidFill>
                  <a:srgbClr val="00B050"/>
                </a:solidFill>
              </a:rPr>
              <a:t>Locate the position of an element in the Periodic Table from its electron configuration.</a:t>
            </a:r>
          </a:p>
          <a:p>
            <a:r>
              <a:rPr lang="en-AU" altLang="en-US" sz="1800" dirty="0">
                <a:solidFill>
                  <a:srgbClr val="00B0F0"/>
                </a:solidFill>
              </a:rPr>
              <a:t>Given the position on the Periodic Table of a main group element, predict chemical properties</a:t>
            </a:r>
            <a:r>
              <a:rPr lang="en-AU" altLang="en-US" sz="1800" dirty="0" smtClean="0">
                <a:solidFill>
                  <a:srgbClr val="00B0F0"/>
                </a:solidFill>
              </a:rPr>
              <a:t>. (each group has the same outer number of electrons and so similar properties)</a:t>
            </a:r>
            <a:endParaRPr lang="en-AU" altLang="en-US" sz="1800" dirty="0">
              <a:solidFill>
                <a:srgbClr val="00B0F0"/>
              </a:solidFill>
            </a:endParaRPr>
          </a:p>
          <a:p>
            <a:r>
              <a:rPr lang="en-AU" altLang="en-US" sz="1800" dirty="0">
                <a:solidFill>
                  <a:srgbClr val="00B050"/>
                </a:solidFill>
              </a:rPr>
              <a:t>State the common names for Groups 1, 2, 17 and 18.</a:t>
            </a:r>
          </a:p>
          <a:p>
            <a:r>
              <a:rPr lang="en-AU" altLang="en-US" sz="1800" dirty="0">
                <a:solidFill>
                  <a:srgbClr val="00B050"/>
                </a:solidFill>
              </a:rPr>
              <a:t>Write symbolic representations of elements and monatomic ions showing A, Z and charge.</a:t>
            </a:r>
          </a:p>
          <a:p>
            <a:r>
              <a:rPr lang="en-AU" altLang="en-US" sz="1800" dirty="0">
                <a:solidFill>
                  <a:srgbClr val="00B050"/>
                </a:solidFill>
              </a:rPr>
              <a:t>State that the electrons in an atom are located in energy levels or shells.</a:t>
            </a:r>
          </a:p>
          <a:p>
            <a:r>
              <a:rPr lang="en-AU" altLang="en-US" sz="1800" dirty="0">
                <a:solidFill>
                  <a:srgbClr val="00B050"/>
                </a:solidFill>
              </a:rPr>
              <a:t>Write the electron configuration of the first twenty elements and their monatomic ions (shell only).</a:t>
            </a:r>
          </a:p>
          <a:p>
            <a:r>
              <a:rPr lang="en-AU" altLang="en-US" sz="1800" dirty="0">
                <a:solidFill>
                  <a:srgbClr val="00B050"/>
                </a:solidFill>
              </a:rPr>
              <a:t>Explain how positive ions and negative ions are formed by the donation and acceptance of valence electrons.</a:t>
            </a:r>
          </a:p>
          <a:p>
            <a:endParaRPr lang="en-AU" altLang="en-US" sz="1800" dirty="0"/>
          </a:p>
          <a:p>
            <a:endParaRPr lang="en-US" altLang="en-US" sz="4400" dirty="0" smtClean="0"/>
          </a:p>
        </p:txBody>
      </p:sp>
    </p:spTree>
    <p:extLst>
      <p:ext uri="{BB962C8B-B14F-4D97-AF65-F5344CB8AC3E}">
        <p14:creationId xmlns:p14="http://schemas.microsoft.com/office/powerpoint/2010/main" val="2422349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 Objectives</a:t>
            </a:r>
          </a:p>
        </p:txBody>
      </p:sp>
      <p:sp>
        <p:nvSpPr>
          <p:cNvPr id="6147" name="Content Placeholder 3"/>
          <p:cNvSpPr>
            <a:spLocks noGrp="1"/>
          </p:cNvSpPr>
          <p:nvPr>
            <p:ph sz="half" idx="2"/>
          </p:nvPr>
        </p:nvSpPr>
        <p:spPr>
          <a:xfrm>
            <a:off x="1981199" y="1295400"/>
            <a:ext cx="8847221" cy="5105400"/>
          </a:xfrm>
        </p:spPr>
        <p:txBody>
          <a:bodyPr>
            <a:noAutofit/>
          </a:bodyPr>
          <a:lstStyle/>
          <a:p>
            <a:r>
              <a:rPr lang="en-AU" altLang="en-US" sz="1800" dirty="0"/>
              <a:t>State that the Periodic Table is arranged in order of increasing atomic number.</a:t>
            </a:r>
          </a:p>
          <a:p>
            <a:r>
              <a:rPr lang="en-AU" altLang="en-US" sz="1800" dirty="0"/>
              <a:t>Relate the arrangement of elements in the Periodic Table to their electron configuration.</a:t>
            </a:r>
          </a:p>
          <a:p>
            <a:r>
              <a:rPr lang="en-AU" altLang="en-US" sz="1800" dirty="0"/>
              <a:t>State that the main groups of the Periodic Table represent elements with similar chemical properties and the same number of valence electrons.</a:t>
            </a:r>
          </a:p>
          <a:p>
            <a:r>
              <a:rPr lang="en-AU" altLang="en-US" sz="1800" dirty="0"/>
              <a:t>State that the periods of the Periodic Table represent the number of occupied electron shells.</a:t>
            </a:r>
          </a:p>
          <a:p>
            <a:r>
              <a:rPr lang="en-AU" altLang="en-US" sz="1800" dirty="0"/>
              <a:t>Locate the position of an element in the Periodic Table from its electron configuration.</a:t>
            </a:r>
          </a:p>
          <a:p>
            <a:r>
              <a:rPr lang="en-AU" altLang="en-US" sz="1800" dirty="0"/>
              <a:t>Given the position on the Periodic Table of a main group element, predict chemical properties.</a:t>
            </a:r>
          </a:p>
          <a:p>
            <a:r>
              <a:rPr lang="en-AU" altLang="en-US" sz="1800" dirty="0"/>
              <a:t>State the common names for Groups 1, 2, 17 and 18.</a:t>
            </a:r>
          </a:p>
          <a:p>
            <a:r>
              <a:rPr lang="en-AU" altLang="en-US" sz="1800" dirty="0"/>
              <a:t>Write symbolic representations of elements and monatomic ions showing A, Z and charge.</a:t>
            </a:r>
          </a:p>
          <a:p>
            <a:r>
              <a:rPr lang="en-AU" altLang="en-US" sz="1800" dirty="0"/>
              <a:t>State that the electrons in an atom are located in energy levels or shells.</a:t>
            </a:r>
          </a:p>
          <a:p>
            <a:r>
              <a:rPr lang="en-AU" altLang="en-US" sz="1800" dirty="0"/>
              <a:t>Write the electron configuration of the first twenty elements and their monatomic ions (shell only).</a:t>
            </a:r>
          </a:p>
          <a:p>
            <a:r>
              <a:rPr lang="en-AU" altLang="en-US" sz="1800" dirty="0"/>
              <a:t>Explain how positive ions and negative ions are formed by the donation and acceptance of valence electrons.</a:t>
            </a:r>
          </a:p>
          <a:p>
            <a:endParaRPr lang="en-AU" altLang="en-US" sz="1800" dirty="0"/>
          </a:p>
          <a:p>
            <a:endParaRPr lang="en-US" altLang="en-US" sz="4400" dirty="0" smtClean="0"/>
          </a:p>
        </p:txBody>
      </p:sp>
    </p:spTree>
    <p:extLst>
      <p:ext uri="{BB962C8B-B14F-4D97-AF65-F5344CB8AC3E}">
        <p14:creationId xmlns:p14="http://schemas.microsoft.com/office/powerpoint/2010/main" val="2466989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7" descr="\\Bridge\science(sec)\A-level Chem (3rd Ed)\AL Chem 4 Gif\Ch38\fi38_0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066801"/>
            <a:ext cx="7620000" cy="507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6"/>
          <p:cNvSpPr>
            <a:spLocks noChangeArrowheads="1"/>
          </p:cNvSpPr>
          <p:nvPr/>
        </p:nvSpPr>
        <p:spPr bwMode="auto">
          <a:xfrm>
            <a:off x="2286000" y="6172200"/>
            <a:ext cx="762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Font typeface="Trebuchet MS" panose="020B0603020202020204" pitchFamily="34" charset="0"/>
              <a:buChar char="−"/>
              <a:defRPr sz="28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Font typeface="Trebuchet MS" panose="020B0603020202020204" pitchFamily="34" charset="0"/>
              <a:buChar char="−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kumimoji="1" lang="en-US" altLang="zh-TW" sz="2400">
                <a:solidFill>
                  <a:schemeClr val="accent2"/>
                </a:solidFill>
                <a:latin typeface="Comic Sans MS" panose="030F0702030302020204" pitchFamily="66" charset="0"/>
                <a:ea typeface="新細明體" panose="02020500000000000000" pitchFamily="18" charset="-120"/>
              </a:rPr>
              <a:t>The modern Periodic Table</a:t>
            </a:r>
          </a:p>
        </p:txBody>
      </p:sp>
      <p:sp>
        <p:nvSpPr>
          <p:cNvPr id="5" name="文字方塊 4"/>
          <p:cNvSpPr txBox="1">
            <a:spLocks noChangeArrowheads="1"/>
          </p:cNvSpPr>
          <p:nvPr/>
        </p:nvSpPr>
        <p:spPr bwMode="auto">
          <a:xfrm>
            <a:off x="1981200" y="304801"/>
            <a:ext cx="8305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Font typeface="Trebuchet MS" panose="020B0603020202020204" pitchFamily="34" charset="0"/>
              <a:buChar char="−"/>
              <a:defRPr sz="28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Font typeface="Trebuchet MS" panose="020B0603020202020204" pitchFamily="34" charset="0"/>
              <a:buChar char="−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solidFill>
                  <a:schemeClr val="tx1"/>
                </a:solidFill>
                <a:latin typeface="Comic Sans MS" panose="030F0702030302020204" pitchFamily="66" charset="0"/>
                <a:ea typeface="新細明體" panose="02020500000000000000" pitchFamily="18" charset="-120"/>
              </a:rPr>
              <a:t>Elements are arranged in the increasing order of </a:t>
            </a:r>
            <a:r>
              <a:rPr lang="en-US" altLang="zh-TW" sz="2400" u="sng">
                <a:solidFill>
                  <a:srgbClr val="FF0000"/>
                </a:solidFill>
                <a:latin typeface="Comic Sans MS" panose="030F0702030302020204" pitchFamily="66" charset="0"/>
                <a:ea typeface="新細明體" panose="02020500000000000000" pitchFamily="18" charset="-120"/>
              </a:rPr>
              <a:t>atomic number</a:t>
            </a:r>
            <a:endParaRPr lang="zh-TW" altLang="en-US" sz="2400" u="sng">
              <a:solidFill>
                <a:srgbClr val="FF0000"/>
              </a:solidFill>
              <a:latin typeface="Comic Sans MS" panose="030F0702030302020204" pitchFamily="66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14524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7" descr="\\Bridge\science(sec)\A-level Chem (3rd Ed)\AL Chem 4 Gif\Ch38\fi38_0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066801"/>
            <a:ext cx="7620000" cy="507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6"/>
          <p:cNvSpPr>
            <a:spLocks noChangeArrowheads="1"/>
          </p:cNvSpPr>
          <p:nvPr/>
        </p:nvSpPr>
        <p:spPr bwMode="auto">
          <a:xfrm>
            <a:off x="2286000" y="6172200"/>
            <a:ext cx="762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Font typeface="Trebuchet MS" panose="020B0603020202020204" pitchFamily="34" charset="0"/>
              <a:buChar char="−"/>
              <a:defRPr sz="28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Font typeface="Trebuchet MS" panose="020B0603020202020204" pitchFamily="34" charset="0"/>
              <a:buChar char="−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kumimoji="1" lang="en-US" altLang="zh-TW" sz="2400">
                <a:solidFill>
                  <a:schemeClr val="accent2"/>
                </a:solidFill>
                <a:latin typeface="Comic Sans MS" panose="030F0702030302020204" pitchFamily="66" charset="0"/>
                <a:ea typeface="新細明體" panose="02020500000000000000" pitchFamily="18" charset="-120"/>
              </a:rPr>
              <a:t>The modern Periodic Table</a:t>
            </a:r>
          </a:p>
        </p:txBody>
      </p:sp>
      <p:sp>
        <p:nvSpPr>
          <p:cNvPr id="5" name="文字方塊 4"/>
          <p:cNvSpPr txBox="1">
            <a:spLocks noChangeArrowheads="1"/>
          </p:cNvSpPr>
          <p:nvPr/>
        </p:nvSpPr>
        <p:spPr bwMode="auto">
          <a:xfrm>
            <a:off x="1981200" y="304801"/>
            <a:ext cx="830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Font typeface="Trebuchet MS" panose="020B0603020202020204" pitchFamily="34" charset="0"/>
              <a:buChar char="−"/>
              <a:defRPr sz="28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Font typeface="Trebuchet MS" panose="020B0603020202020204" pitchFamily="34" charset="0"/>
              <a:buChar char="−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solidFill>
                  <a:schemeClr val="tx1"/>
                </a:solidFill>
                <a:latin typeface="Comic Sans MS" panose="030F0702030302020204" pitchFamily="66" charset="0"/>
                <a:ea typeface="新細明體" panose="02020500000000000000" pitchFamily="18" charset="-120"/>
              </a:rPr>
              <a:t>Group names:</a:t>
            </a:r>
            <a:endParaRPr lang="zh-TW" altLang="en-US" sz="2400" u="sng">
              <a:solidFill>
                <a:srgbClr val="FF0000"/>
              </a:solidFill>
              <a:latin typeface="Comic Sans MS" panose="030F0702030302020204" pitchFamily="66" charset="0"/>
              <a:ea typeface="新細明體" panose="02020500000000000000" pitchFamily="18" charset="-12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43499" y="1905000"/>
            <a:ext cx="461665" cy="2590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vert">
            <a:spAutoFit/>
          </a:bodyPr>
          <a:lstStyle/>
          <a:p>
            <a:pPr eaLnBrk="1" hangingPunct="1">
              <a:defRPr/>
            </a:pPr>
            <a:r>
              <a:rPr lang="en-US" dirty="0"/>
              <a:t>Alkali Metals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75299" y="1905000"/>
            <a:ext cx="461665" cy="2590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vert">
            <a:spAutoFit/>
          </a:bodyPr>
          <a:lstStyle/>
          <a:p>
            <a:pPr eaLnBrk="1" hangingPunct="1">
              <a:defRPr/>
            </a:pPr>
            <a:r>
              <a:rPr lang="en-US" dirty="0"/>
              <a:t>Alkaline Earth Metals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605213" y="2743201"/>
            <a:ext cx="3752850" cy="1477963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Font typeface="Trebuchet MS" panose="020B0603020202020204" pitchFamily="34" charset="0"/>
              <a:buChar char="−"/>
              <a:defRPr sz="28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Font typeface="Trebuchet MS" panose="020B0603020202020204" pitchFamily="34" charset="0"/>
              <a:buChar char="−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Arial" panose="020B0604020202020204" pitchFamily="34" charset="0"/>
              </a:rPr>
              <a:t>Transition Metals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839499" y="1905000"/>
            <a:ext cx="461665" cy="2590800"/>
          </a:xfrm>
          <a:prstGeom prst="rect">
            <a:avLst/>
          </a:prstGeom>
          <a:solidFill>
            <a:srgbClr val="FF0000"/>
          </a:solidFill>
        </p:spPr>
        <p:txBody>
          <a:bodyPr vert="vert">
            <a:spAutoFit/>
          </a:bodyPr>
          <a:lstStyle/>
          <a:p>
            <a:pPr eaLnBrk="1" hangingPunct="1">
              <a:defRPr/>
            </a:pPr>
            <a:r>
              <a:rPr lang="en-US" dirty="0"/>
              <a:t>The Halogens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293524" y="1524000"/>
            <a:ext cx="461665" cy="2971800"/>
          </a:xfrm>
          <a:prstGeom prst="rect">
            <a:avLst/>
          </a:prstGeom>
          <a:solidFill>
            <a:srgbClr val="FFC000"/>
          </a:solidFill>
        </p:spPr>
        <p:txBody>
          <a:bodyPr vert="vert">
            <a:spAutoFit/>
          </a:bodyPr>
          <a:lstStyle/>
          <a:p>
            <a:pPr eaLnBrk="1" hangingPunct="1">
              <a:defRPr/>
            </a:pPr>
            <a:r>
              <a:rPr lang="en-US" dirty="0"/>
              <a:t>      The Noble Gases</a:t>
            </a:r>
          </a:p>
        </p:txBody>
      </p:sp>
    </p:spTree>
    <p:extLst>
      <p:ext uri="{BB962C8B-B14F-4D97-AF65-F5344CB8AC3E}">
        <p14:creationId xmlns:p14="http://schemas.microsoft.com/office/powerpoint/2010/main" val="32687108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7" descr="\\Bridge\science(sec)\A-level Chem (3rd Ed)\AL Chem 4 Gif\Ch38\fi38_0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066801"/>
            <a:ext cx="7620000" cy="507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6"/>
          <p:cNvSpPr>
            <a:spLocks noChangeArrowheads="1"/>
          </p:cNvSpPr>
          <p:nvPr/>
        </p:nvSpPr>
        <p:spPr bwMode="auto">
          <a:xfrm>
            <a:off x="2286000" y="6172200"/>
            <a:ext cx="762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Font typeface="Trebuchet MS" panose="020B0603020202020204" pitchFamily="34" charset="0"/>
              <a:buChar char="−"/>
              <a:defRPr sz="28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Font typeface="Trebuchet MS" panose="020B0603020202020204" pitchFamily="34" charset="0"/>
              <a:buChar char="−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kumimoji="1" lang="en-US" altLang="zh-TW" sz="2400">
                <a:solidFill>
                  <a:schemeClr val="accent2"/>
                </a:solidFill>
                <a:latin typeface="Comic Sans MS" panose="030F0702030302020204" pitchFamily="66" charset="0"/>
                <a:ea typeface="新細明體" panose="02020500000000000000" pitchFamily="18" charset="-120"/>
              </a:rPr>
              <a:t>The modern Periodic Table</a:t>
            </a:r>
          </a:p>
        </p:txBody>
      </p:sp>
      <p:sp>
        <p:nvSpPr>
          <p:cNvPr id="5" name="文字方塊 4"/>
          <p:cNvSpPr txBox="1">
            <a:spLocks noChangeArrowheads="1"/>
          </p:cNvSpPr>
          <p:nvPr/>
        </p:nvSpPr>
        <p:spPr bwMode="auto">
          <a:xfrm>
            <a:off x="1981200" y="304801"/>
            <a:ext cx="8305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Font typeface="Trebuchet MS" panose="020B0603020202020204" pitchFamily="34" charset="0"/>
              <a:buChar char="−"/>
              <a:defRPr sz="28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Font typeface="Trebuchet MS" panose="020B0603020202020204" pitchFamily="34" charset="0"/>
              <a:buChar char="−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solidFill>
                  <a:schemeClr val="tx1"/>
                </a:solidFill>
                <a:latin typeface="Comic Sans MS" panose="030F0702030302020204" pitchFamily="66" charset="0"/>
                <a:ea typeface="新細明體" panose="02020500000000000000" pitchFamily="18" charset="-120"/>
              </a:rPr>
              <a:t>Horizontal rows </a:t>
            </a:r>
            <a:r>
              <a:rPr lang="en-US" altLang="zh-TW" sz="2400">
                <a:solidFill>
                  <a:schemeClr val="tx1"/>
                </a:solidFill>
                <a:latin typeface="Comic Sans MS" panose="030F0702030302020204" pitchFamily="66" charset="0"/>
                <a:ea typeface="新細明體" panose="02020500000000000000" pitchFamily="18" charset="-120"/>
                <a:sym typeface="Symbol" panose="05050102010706020507" pitchFamily="18" charset="2"/>
              </a:rPr>
              <a:t> periods  same no. of occupied shells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solidFill>
                  <a:schemeClr val="tx1"/>
                </a:solidFill>
                <a:latin typeface="Comic Sans MS" panose="030F0702030302020204" pitchFamily="66" charset="0"/>
                <a:ea typeface="新細明體" panose="02020500000000000000" pitchFamily="18" charset="-120"/>
                <a:sym typeface="Symbol" panose="05050102010706020507" pitchFamily="18" charset="2"/>
              </a:rPr>
              <a:t>7 periods</a:t>
            </a:r>
            <a:endParaRPr lang="zh-TW" altLang="en-US" sz="2400">
              <a:solidFill>
                <a:schemeClr val="tx1"/>
              </a:solidFill>
              <a:latin typeface="Comic Sans MS" panose="030F0702030302020204" pitchFamily="66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68497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7" descr="\\Bridge\science(sec)\A-level Chem (3rd Ed)\AL Chem 4 Gif\Ch38\fi38_0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066801"/>
            <a:ext cx="7620000" cy="507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6"/>
          <p:cNvSpPr>
            <a:spLocks noChangeArrowheads="1"/>
          </p:cNvSpPr>
          <p:nvPr/>
        </p:nvSpPr>
        <p:spPr bwMode="auto">
          <a:xfrm>
            <a:off x="2286000" y="6172200"/>
            <a:ext cx="762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Font typeface="Trebuchet MS" panose="020B0603020202020204" pitchFamily="34" charset="0"/>
              <a:buChar char="−"/>
              <a:defRPr sz="28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Font typeface="Trebuchet MS" panose="020B0603020202020204" pitchFamily="34" charset="0"/>
              <a:buChar char="−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kumimoji="1" lang="en-US" altLang="zh-TW" sz="2400">
                <a:solidFill>
                  <a:schemeClr val="accent2"/>
                </a:solidFill>
                <a:latin typeface="Comic Sans MS" panose="030F0702030302020204" pitchFamily="66" charset="0"/>
                <a:ea typeface="新細明體" panose="02020500000000000000" pitchFamily="18" charset="-120"/>
              </a:rPr>
              <a:t>The modern Periodic Table</a:t>
            </a:r>
          </a:p>
        </p:txBody>
      </p:sp>
      <p:sp>
        <p:nvSpPr>
          <p:cNvPr id="5" name="文字方塊 4"/>
          <p:cNvSpPr txBox="1">
            <a:spLocks noChangeArrowheads="1"/>
          </p:cNvSpPr>
          <p:nvPr/>
        </p:nvSpPr>
        <p:spPr bwMode="auto">
          <a:xfrm>
            <a:off x="1981200" y="304801"/>
            <a:ext cx="8534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tabLst>
                <a:tab pos="2424113" algn="l"/>
              </a:tabLst>
              <a:defRPr sz="3200">
                <a:solidFill>
                  <a:srgbClr val="284C6A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Font typeface="Trebuchet MS" panose="020B0603020202020204" pitchFamily="34" charset="0"/>
              <a:buChar char="−"/>
              <a:tabLst>
                <a:tab pos="2424113" algn="l"/>
              </a:tabLst>
              <a:defRPr sz="28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424113" algn="l"/>
              </a:tabLst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Font typeface="Trebuchet MS" panose="020B0603020202020204" pitchFamily="34" charset="0"/>
              <a:buChar char="−"/>
              <a:tabLst>
                <a:tab pos="2424113" algn="l"/>
              </a:tabLst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2424113" algn="l"/>
              </a:tabLst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2424113" algn="l"/>
              </a:tabLst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2424113" algn="l"/>
              </a:tabLst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2424113" algn="l"/>
              </a:tabLst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2424113" algn="l"/>
              </a:tabLst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solidFill>
                  <a:schemeClr val="tx1"/>
                </a:solidFill>
                <a:latin typeface="Comic Sans MS" panose="030F0702030302020204" pitchFamily="66" charset="0"/>
                <a:ea typeface="新細明體" panose="02020500000000000000" pitchFamily="18" charset="-120"/>
              </a:rPr>
              <a:t>Vertical columns </a:t>
            </a:r>
            <a:r>
              <a:rPr lang="en-US" altLang="zh-TW" sz="2400">
                <a:solidFill>
                  <a:schemeClr val="tx1"/>
                </a:solidFill>
                <a:latin typeface="Comic Sans MS" panose="030F0702030302020204" pitchFamily="66" charset="0"/>
                <a:ea typeface="新細明體" panose="02020500000000000000" pitchFamily="18" charset="-120"/>
                <a:sym typeface="Symbol" panose="05050102010706020507" pitchFamily="18" charset="2"/>
              </a:rPr>
              <a:t> groups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solidFill>
                  <a:schemeClr val="tx1"/>
                </a:solidFill>
                <a:latin typeface="Comic Sans MS" panose="030F0702030302020204" pitchFamily="66" charset="0"/>
                <a:ea typeface="新細明體" panose="02020500000000000000" pitchFamily="18" charset="-120"/>
                <a:sym typeface="Symbol" panose="05050102010706020507" pitchFamily="18" charset="2"/>
              </a:rPr>
              <a:t>	 same no. of outermost shell electrons</a:t>
            </a:r>
          </a:p>
        </p:txBody>
      </p:sp>
      <p:sp>
        <p:nvSpPr>
          <p:cNvPr id="6" name="文字方塊 5"/>
          <p:cNvSpPr txBox="1">
            <a:spLocks noChangeArrowheads="1"/>
          </p:cNvSpPr>
          <p:nvPr/>
        </p:nvSpPr>
        <p:spPr bwMode="auto">
          <a:xfrm>
            <a:off x="5715000" y="1295400"/>
            <a:ext cx="13716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Font typeface="Trebuchet MS" panose="020B0603020202020204" pitchFamily="34" charset="0"/>
              <a:buChar char="−"/>
              <a:defRPr sz="28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Font typeface="Trebuchet MS" panose="020B0603020202020204" pitchFamily="34" charset="0"/>
              <a:buChar char="−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TW" sz="2800">
                <a:solidFill>
                  <a:srgbClr val="FF0000"/>
                </a:solidFill>
                <a:latin typeface="Comic Sans MS" panose="030F0702030302020204" pitchFamily="66" charset="0"/>
                <a:ea typeface="新細明體" panose="02020500000000000000" pitchFamily="18" charset="-120"/>
              </a:rPr>
              <a:t>18 groups</a:t>
            </a:r>
            <a:endParaRPr lang="zh-TW" altLang="en-US" sz="2800">
              <a:solidFill>
                <a:srgbClr val="FF0000"/>
              </a:solidFill>
              <a:latin typeface="Comic Sans MS" panose="030F0702030302020204" pitchFamily="66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258046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7" descr="\\Bridge\science(sec)\A-level Chem (3rd Ed)\AL Chem 4 Gif\Ch38\fi38_0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066801"/>
            <a:ext cx="7620000" cy="507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6"/>
          <p:cNvSpPr>
            <a:spLocks noChangeArrowheads="1"/>
          </p:cNvSpPr>
          <p:nvPr/>
        </p:nvSpPr>
        <p:spPr bwMode="auto">
          <a:xfrm>
            <a:off x="2286000" y="6172200"/>
            <a:ext cx="762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Font typeface="Trebuchet MS" panose="020B0603020202020204" pitchFamily="34" charset="0"/>
              <a:buChar char="−"/>
              <a:defRPr sz="28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Font typeface="Trebuchet MS" panose="020B0603020202020204" pitchFamily="34" charset="0"/>
              <a:buChar char="−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kumimoji="1" lang="en-US" altLang="zh-TW" sz="2400">
                <a:solidFill>
                  <a:schemeClr val="accent2"/>
                </a:solidFill>
                <a:latin typeface="Comic Sans MS" panose="030F0702030302020204" pitchFamily="66" charset="0"/>
                <a:ea typeface="新細明體" panose="02020500000000000000" pitchFamily="18" charset="-120"/>
              </a:rPr>
              <a:t>The modern Periodic Table</a:t>
            </a:r>
          </a:p>
        </p:txBody>
      </p:sp>
      <p:sp>
        <p:nvSpPr>
          <p:cNvPr id="5" name="文字方塊 4"/>
          <p:cNvSpPr txBox="1">
            <a:spLocks noChangeArrowheads="1"/>
          </p:cNvSpPr>
          <p:nvPr/>
        </p:nvSpPr>
        <p:spPr bwMode="auto">
          <a:xfrm>
            <a:off x="1981200" y="304801"/>
            <a:ext cx="8534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879475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tabLst>
                <a:tab pos="1881188" algn="l"/>
              </a:tabLst>
              <a:defRPr sz="3200">
                <a:solidFill>
                  <a:srgbClr val="284C6A"/>
                </a:solidFill>
                <a:latin typeface="Trebuchet MS" panose="020B0603020202020204" pitchFamily="34" charset="0"/>
              </a:defRPr>
            </a:lvl1pPr>
            <a:lvl2pPr marL="742950" indent="-285750" defTabSz="879475">
              <a:spcBef>
                <a:spcPct val="20000"/>
              </a:spcBef>
              <a:buFont typeface="Trebuchet MS" panose="020B0603020202020204" pitchFamily="34" charset="0"/>
              <a:buChar char="−"/>
              <a:tabLst>
                <a:tab pos="1881188" algn="l"/>
              </a:tabLst>
              <a:defRPr sz="28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879475">
              <a:spcBef>
                <a:spcPct val="20000"/>
              </a:spcBef>
              <a:buChar char="•"/>
              <a:tabLst>
                <a:tab pos="1881188" algn="l"/>
              </a:tabLst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879475">
              <a:spcBef>
                <a:spcPct val="20000"/>
              </a:spcBef>
              <a:buFont typeface="Trebuchet MS" panose="020B0603020202020204" pitchFamily="34" charset="0"/>
              <a:buChar char="−"/>
              <a:tabLst>
                <a:tab pos="1881188" algn="l"/>
              </a:tabLst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879475">
              <a:spcBef>
                <a:spcPct val="20000"/>
              </a:spcBef>
              <a:buChar char="•"/>
              <a:tabLst>
                <a:tab pos="1881188" algn="l"/>
              </a:tabLst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879475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1881188" algn="l"/>
              </a:tabLst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879475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1881188" algn="l"/>
              </a:tabLst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879475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1881188" algn="l"/>
              </a:tabLst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879475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1881188" algn="l"/>
              </a:tabLst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solidFill>
                  <a:schemeClr val="tx1"/>
                </a:solidFill>
                <a:latin typeface="Comic Sans MS" panose="030F0702030302020204" pitchFamily="66" charset="0"/>
                <a:ea typeface="新細明體" panose="02020500000000000000" pitchFamily="18" charset="-120"/>
                <a:sym typeface="Symbol" panose="05050102010706020507" pitchFamily="18" charset="2"/>
              </a:rPr>
              <a:t>Periodicity : 	Properties of elements are periodic functions 	of atomic number</a:t>
            </a:r>
          </a:p>
        </p:txBody>
      </p:sp>
    </p:spTree>
    <p:extLst>
      <p:ext uri="{BB962C8B-B14F-4D97-AF65-F5344CB8AC3E}">
        <p14:creationId xmlns:p14="http://schemas.microsoft.com/office/powerpoint/2010/main" val="3575134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7" descr="\\Bridge\science(sec)\A-level Chem (3rd Ed)\AL Chem 4 Gif\Ch38\fi38_0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066801"/>
            <a:ext cx="7620000" cy="507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6"/>
          <p:cNvSpPr>
            <a:spLocks noChangeArrowheads="1"/>
          </p:cNvSpPr>
          <p:nvPr/>
        </p:nvSpPr>
        <p:spPr bwMode="auto">
          <a:xfrm>
            <a:off x="2286000" y="6172200"/>
            <a:ext cx="762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Font typeface="Trebuchet MS" panose="020B0603020202020204" pitchFamily="34" charset="0"/>
              <a:buChar char="−"/>
              <a:defRPr sz="28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Font typeface="Trebuchet MS" panose="020B0603020202020204" pitchFamily="34" charset="0"/>
              <a:buChar char="−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kumimoji="1" lang="en-US" altLang="zh-TW" sz="2400">
                <a:solidFill>
                  <a:schemeClr val="accent2"/>
                </a:solidFill>
                <a:latin typeface="Comic Sans MS" panose="030F0702030302020204" pitchFamily="66" charset="0"/>
                <a:ea typeface="新細明體" panose="02020500000000000000" pitchFamily="18" charset="-120"/>
              </a:rPr>
              <a:t>The modern Periodic Table</a:t>
            </a:r>
          </a:p>
        </p:txBody>
      </p:sp>
      <p:sp>
        <p:nvSpPr>
          <p:cNvPr id="5" name="文字方塊 4"/>
          <p:cNvSpPr txBox="1">
            <a:spLocks noChangeArrowheads="1"/>
          </p:cNvSpPr>
          <p:nvPr/>
        </p:nvSpPr>
        <p:spPr bwMode="auto">
          <a:xfrm>
            <a:off x="1981200" y="304801"/>
            <a:ext cx="8534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879475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tabLst>
                <a:tab pos="1881188" algn="l"/>
              </a:tabLst>
              <a:defRPr sz="3200">
                <a:solidFill>
                  <a:srgbClr val="284C6A"/>
                </a:solidFill>
                <a:latin typeface="Trebuchet MS" panose="020B0603020202020204" pitchFamily="34" charset="0"/>
              </a:defRPr>
            </a:lvl1pPr>
            <a:lvl2pPr marL="742950" indent="-285750" defTabSz="879475">
              <a:spcBef>
                <a:spcPct val="20000"/>
              </a:spcBef>
              <a:buFont typeface="Trebuchet MS" panose="020B0603020202020204" pitchFamily="34" charset="0"/>
              <a:buChar char="−"/>
              <a:tabLst>
                <a:tab pos="1881188" algn="l"/>
              </a:tabLst>
              <a:defRPr sz="28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879475">
              <a:spcBef>
                <a:spcPct val="20000"/>
              </a:spcBef>
              <a:buChar char="•"/>
              <a:tabLst>
                <a:tab pos="1881188" algn="l"/>
              </a:tabLst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879475">
              <a:spcBef>
                <a:spcPct val="20000"/>
              </a:spcBef>
              <a:buFont typeface="Trebuchet MS" panose="020B0603020202020204" pitchFamily="34" charset="0"/>
              <a:buChar char="−"/>
              <a:tabLst>
                <a:tab pos="1881188" algn="l"/>
              </a:tabLst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879475">
              <a:spcBef>
                <a:spcPct val="20000"/>
              </a:spcBef>
              <a:buChar char="•"/>
              <a:tabLst>
                <a:tab pos="1881188" algn="l"/>
              </a:tabLst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879475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1881188" algn="l"/>
              </a:tabLst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879475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1881188" algn="l"/>
              </a:tabLst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879475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1881188" algn="l"/>
              </a:tabLst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879475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1881188" algn="l"/>
              </a:tabLst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solidFill>
                  <a:schemeClr val="tx1"/>
                </a:solidFill>
                <a:latin typeface="Comic Sans MS" panose="030F0702030302020204" pitchFamily="66" charset="0"/>
                <a:ea typeface="新細明體" panose="02020500000000000000" pitchFamily="18" charset="-120"/>
                <a:sym typeface="Symbol" panose="05050102010706020507" pitchFamily="18" charset="2"/>
              </a:rPr>
              <a:t>Periodicity : 	Similar properties of elements recur 	periodically</a:t>
            </a:r>
          </a:p>
        </p:txBody>
      </p:sp>
    </p:spTree>
    <p:extLst>
      <p:ext uri="{BB962C8B-B14F-4D97-AF65-F5344CB8AC3E}">
        <p14:creationId xmlns:p14="http://schemas.microsoft.com/office/powerpoint/2010/main" val="4119877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7" descr="\\Bridge\science(sec)\A-level Chem (3rd Ed)\AL Chem 4 Gif\Ch38\fi38_0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066801"/>
            <a:ext cx="7620000" cy="507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2286000" y="6172200"/>
            <a:ext cx="762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Font typeface="Trebuchet MS" panose="020B0603020202020204" pitchFamily="34" charset="0"/>
              <a:buChar char="−"/>
              <a:defRPr sz="28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Font typeface="Trebuchet MS" panose="020B0603020202020204" pitchFamily="34" charset="0"/>
              <a:buChar char="−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kumimoji="1" lang="en-US" altLang="zh-TW" sz="2400">
                <a:solidFill>
                  <a:schemeClr val="accent2"/>
                </a:solidFill>
                <a:latin typeface="Comic Sans MS" panose="030F0702030302020204" pitchFamily="66" charset="0"/>
                <a:ea typeface="新細明體" panose="02020500000000000000" pitchFamily="18" charset="-120"/>
              </a:rPr>
              <a:t>The modern Periodic Table</a:t>
            </a:r>
          </a:p>
        </p:txBody>
      </p:sp>
      <p:sp>
        <p:nvSpPr>
          <p:cNvPr id="5" name="文字方塊 4"/>
          <p:cNvSpPr txBox="1">
            <a:spLocks noChangeArrowheads="1"/>
          </p:cNvSpPr>
          <p:nvPr/>
        </p:nvSpPr>
        <p:spPr bwMode="auto">
          <a:xfrm>
            <a:off x="1981200" y="304801"/>
            <a:ext cx="8534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879475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tabLst>
                <a:tab pos="1881188" algn="l"/>
              </a:tabLst>
              <a:defRPr sz="3200">
                <a:solidFill>
                  <a:srgbClr val="284C6A"/>
                </a:solidFill>
                <a:latin typeface="Trebuchet MS" panose="020B0603020202020204" pitchFamily="34" charset="0"/>
              </a:defRPr>
            </a:lvl1pPr>
            <a:lvl2pPr marL="742950" indent="-285750" defTabSz="879475">
              <a:spcBef>
                <a:spcPct val="20000"/>
              </a:spcBef>
              <a:buFont typeface="Trebuchet MS" panose="020B0603020202020204" pitchFamily="34" charset="0"/>
              <a:buChar char="−"/>
              <a:tabLst>
                <a:tab pos="1881188" algn="l"/>
              </a:tabLst>
              <a:defRPr sz="28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879475">
              <a:spcBef>
                <a:spcPct val="20000"/>
              </a:spcBef>
              <a:buChar char="•"/>
              <a:tabLst>
                <a:tab pos="1881188" algn="l"/>
              </a:tabLst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879475">
              <a:spcBef>
                <a:spcPct val="20000"/>
              </a:spcBef>
              <a:buFont typeface="Trebuchet MS" panose="020B0603020202020204" pitchFamily="34" charset="0"/>
              <a:buChar char="−"/>
              <a:tabLst>
                <a:tab pos="1881188" algn="l"/>
              </a:tabLst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879475">
              <a:spcBef>
                <a:spcPct val="20000"/>
              </a:spcBef>
              <a:buChar char="•"/>
              <a:tabLst>
                <a:tab pos="1881188" algn="l"/>
              </a:tabLst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879475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1881188" algn="l"/>
              </a:tabLst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879475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1881188" algn="l"/>
              </a:tabLst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879475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1881188" algn="l"/>
              </a:tabLst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879475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1881188" algn="l"/>
              </a:tabLst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solidFill>
                  <a:schemeClr val="tx1"/>
                </a:solidFill>
                <a:latin typeface="Comic Sans MS" panose="030F0702030302020204" pitchFamily="66" charset="0"/>
                <a:ea typeface="新細明體" panose="02020500000000000000" pitchFamily="18" charset="-120"/>
                <a:sym typeface="Symbol" panose="05050102010706020507" pitchFamily="18" charset="2"/>
              </a:rPr>
              <a:t>Periodicity : 	Properties of elements vary periodically with 	atomic number</a:t>
            </a:r>
          </a:p>
        </p:txBody>
      </p:sp>
    </p:spTree>
    <p:extLst>
      <p:ext uri="{BB962C8B-B14F-4D97-AF65-F5344CB8AC3E}">
        <p14:creationId xmlns:p14="http://schemas.microsoft.com/office/powerpoint/2010/main" val="4283396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30DEBF7E8BEF4BA396B592152DA228" ma:contentTypeVersion="23" ma:contentTypeDescription="Create a new document." ma:contentTypeScope="" ma:versionID="c99ea7ec073bb56e4046c71651e8c57d">
  <xsd:schema xmlns:xsd="http://www.w3.org/2001/XMLSchema" xmlns:xs="http://www.w3.org/2001/XMLSchema" xmlns:p="http://schemas.microsoft.com/office/2006/metadata/properties" xmlns:ns1="http://schemas.microsoft.com/sharepoint/v3" xmlns:ns2="776f451b-789d-4c8f-af74-3c000e6cce27" xmlns:ns3="00896bbc-7f86-448f-ab6b-109e07409180" targetNamespace="http://schemas.microsoft.com/office/2006/metadata/properties" ma:root="true" ma:fieldsID="e754bb5c132b05dabb07f70971e213a2" ns1:_="" ns2:_="" ns3:_="">
    <xsd:import namespace="http://schemas.microsoft.com/sharepoint/v3"/>
    <xsd:import namespace="776f451b-789d-4c8f-af74-3c000e6cce27"/>
    <xsd:import namespace="00896bbc-7f86-448f-ab6b-109e0740918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EventHashCode" minOccurs="0"/>
                <xsd:element ref="ns3:MediaServiceGenerationTim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6f451b-789d-4c8f-af74-3c000e6cce2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  <xsd:element name="TaxCatchAll" ma:index="28" nillable="true" ma:displayName="Taxonomy Catch All Column" ma:hidden="true" ma:list="{40edb284-b2af-4982-87ad-a11fa734b163}" ma:internalName="TaxCatchAll" ma:showField="CatchAllData" ma:web="776f451b-789d-4c8f-af74-3c000e6cce2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896bbc-7f86-448f-ab6b-109e074091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5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7" nillable="true" ma:taxonomy="true" ma:internalName="lcf76f155ced4ddcb4097134ff3c332f" ma:taxonomyFieldName="MediaServiceImageTags" ma:displayName="Image Tags" ma:readOnly="false" ma:fieldId="{5cf76f15-5ced-4ddc-b409-7134ff3c332f}" ma:taxonomyMulti="true" ma:sspId="807d7447-0f6d-4322-8bac-43da6d24e0c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3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776f451b-789d-4c8f-af74-3c000e6cce27" xsi:nil="true"/>
    <lcf76f155ced4ddcb4097134ff3c332f xmlns="00896bbc-7f86-448f-ab6b-109e0740918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58185F0-22DD-4542-A707-D2F683A8F6E1}"/>
</file>

<file path=customXml/itemProps2.xml><?xml version="1.0" encoding="utf-8"?>
<ds:datastoreItem xmlns:ds="http://schemas.openxmlformats.org/officeDocument/2006/customXml" ds:itemID="{223E714D-9DED-4793-AEE8-7169697915E4}"/>
</file>

<file path=customXml/itemProps3.xml><?xml version="1.0" encoding="utf-8"?>
<ds:datastoreItem xmlns:ds="http://schemas.openxmlformats.org/officeDocument/2006/customXml" ds:itemID="{BB726DBD-6C1C-4BAB-B17C-36FE4CD08D94}"/>
</file>

<file path=docProps/app.xml><?xml version="1.0" encoding="utf-8"?>
<Properties xmlns="http://schemas.openxmlformats.org/officeDocument/2006/extended-properties" xmlns:vt="http://schemas.openxmlformats.org/officeDocument/2006/docPropsVTypes">
  <TotalTime>604</TotalTime>
  <Words>845</Words>
  <Application>Microsoft Office PowerPoint</Application>
  <PresentationFormat>Widescreen</PresentationFormat>
  <Paragraphs>89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新細明體</vt:lpstr>
      <vt:lpstr>Arial</vt:lpstr>
      <vt:lpstr>Calibri</vt:lpstr>
      <vt:lpstr>Calibri Light</vt:lpstr>
      <vt:lpstr>Comic Sans MS</vt:lpstr>
      <vt:lpstr>Symbol</vt:lpstr>
      <vt:lpstr>Office Theme</vt:lpstr>
      <vt:lpstr>Microsoft Word 97 - 2003 Document</vt:lpstr>
      <vt:lpstr>PowerPoint Presentation</vt:lpstr>
      <vt:lpstr>Lesson Objectives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Lesson Objectives</vt:lpstr>
      <vt:lpstr>Question Time</vt:lpstr>
      <vt:lpstr>Lesson Objectives</vt:lpstr>
      <vt:lpstr>Electron Arrangement Recap</vt:lpstr>
      <vt:lpstr>Lesson Objectives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Anthony Murphy</dc:creator>
  <cp:lastModifiedBy>Anthony Murphy</cp:lastModifiedBy>
  <cp:revision>4</cp:revision>
  <dcterms:created xsi:type="dcterms:W3CDTF">2015-02-17T05:21:09Z</dcterms:created>
  <dcterms:modified xsi:type="dcterms:W3CDTF">2015-02-17T15:25:46Z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0x0101007D30DEBF7E8BEF4BA396B592152DA228</vt:lpwstr>
  </property>
  <property fmtid="{D5CDD505-2E9C-101B-9397-08002B2CF9AE}" pid="3" name="MediaServiceImageTags">
    <vt:lpwstr/>
  </property>
</Properties>
</file>